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Default Extension="png" ContentType="image/png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7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Layouts/slideLayout19.xml" ContentType="application/vnd.openxmlformats-officedocument.presentationml.slideLayout+xml"/>
  <Override PartName="/ppt/tableStyles.xml" ContentType="application/vnd.openxmlformats-officedocument.presentationml.tableStyles+xml"/>
  <Override PartName="/ppt/theme/theme4.xml" ContentType="application/vnd.openxmlformats-officedocument.theme+xml"/>
  <Default Extension="bin" ContentType="application/vnd.openxmlformats-officedocument.oleObject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viewProps.xml" ContentType="application/vnd.openxmlformats-officedocument.presentationml.viewProps+xml"/>
  <Override PartName="/customXml/item2.xml" ContentType="application/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customXml/item1.xml" ContentType="application/xml"/>
  <Override PartName="/customXml/item3.xml" ContentType="application/xml"/>
  <Override PartName="/ppt/slideLayouts/slideLayout10.xml" ContentType="application/vnd.openxmlformats-officedocument.presentationml.slideLayout+xml"/>
  <Override PartName="/customXml/itemProps1.xml" ContentType="application/vnd.openxmlformats-officedocument.customXmlProperties+xml"/>
  <Override PartName="/ppt/notesSlides/notesSlide1.xml" ContentType="application/vnd.openxmlformats-officedocument.presentationml.notesSlide+xml"/>
  <Override PartName="/customXml/itemProps3.xml" ContentType="application/vnd.openxmlformats-officedocument.customXmlProperties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customXml/itemProps2.xml" ContentType="application/vnd.openxmlformats-officedocument.customXmlProperties+xml"/>
  <Override PartName="/ppt/handoutMasters/handoutMaster1.xml" ContentType="application/vnd.openxmlformats-officedocument.presentationml.handoutMaster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4.xml" ContentType="application/vnd.openxmlformats-officedocument.presentationml.slideLayout+xml"/>
  <Override PartName="/ppt/slideMasters/slideMaster3.xml" ContentType="application/vnd.openxmlformats-officedocument.presentationml.slideMaster+xml"/>
  <Default Extension="emf" ContentType="image/x-emf"/>
  <Override PartName="/ppt/slideMasters/slideMaster2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  <p:sldMasterId id="2147483692" r:id="rId5"/>
    <p:sldMasterId id="2147483708" r:id="rId6"/>
  </p:sldMasterIdLst>
  <p:notesMasterIdLst>
    <p:notesMasterId r:id="rId23"/>
  </p:notesMasterIdLst>
  <p:handoutMasterIdLst>
    <p:handoutMasterId r:id="rId24"/>
  </p:handoutMasterIdLst>
  <p:sldIdLst>
    <p:sldId id="256" r:id="rId7"/>
    <p:sldId id="662" r:id="rId8"/>
    <p:sldId id="673" r:id="rId9"/>
    <p:sldId id="671" r:id="rId10"/>
    <p:sldId id="679" r:id="rId11"/>
    <p:sldId id="675" r:id="rId12"/>
    <p:sldId id="672" r:id="rId13"/>
    <p:sldId id="676" r:id="rId14"/>
    <p:sldId id="669" r:id="rId15"/>
    <p:sldId id="663" r:id="rId16"/>
    <p:sldId id="670" r:id="rId17"/>
    <p:sldId id="664" r:id="rId18"/>
    <p:sldId id="677" r:id="rId19"/>
    <p:sldId id="665" r:id="rId20"/>
    <p:sldId id="666" r:id="rId21"/>
    <p:sldId id="667" r:id="rId2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Moran" initials="RM" lastIdx="3" clrIdx="0">
    <p:extLst>
      <p:ext uri="{19B8F6BF-5375-455C-9EA6-DF929625EA0E}">
        <p15:presenceInfo xmlns:p15="http://schemas.microsoft.com/office/powerpoint/2012/main" userId="S::Rebecca.Moran@barbaricum.com::8649bb43-b5c2-4a74-b65e-97f6be52fbed" providerId="AD"/>
      </p:ext>
    </p:extLst>
  </p:cmAuthor>
  <p:cmAuthor id="2" name="Karin Drinkhall" initials="KD" lastIdx="39" clrIdx="1">
    <p:extLst>
      <p:ext uri="{19B8F6BF-5375-455C-9EA6-DF929625EA0E}">
        <p15:presenceInfo xmlns:p15="http://schemas.microsoft.com/office/powerpoint/2012/main" userId="S::karin.drinkhall@barbaricum.com::c4d23764-2ccd-442c-8ab8-30ec7b3028b3" providerId="AD"/>
      </p:ext>
    </p:extLst>
  </p:cmAuthor>
  <p:cmAuthor id="3" name="Cady Susswein" initials="CS" lastIdx="16" clrIdx="2">
    <p:extLst>
      <p:ext uri="{19B8F6BF-5375-455C-9EA6-DF929625EA0E}">
        <p15:presenceInfo xmlns:p15="http://schemas.microsoft.com/office/powerpoint/2012/main" userId="S-1-5-21-1382969165-1514556056-3839793607-4237" providerId="AD"/>
      </p:ext>
    </p:extLst>
  </p:cmAuthor>
  <p:cmAuthor id="4" name="Adam Genest" initials="AG" lastIdx="4" clrIdx="3">
    <p:extLst>
      <p:ext uri="{19B8F6BF-5375-455C-9EA6-DF929625EA0E}">
        <p15:presenceInfo xmlns:p15="http://schemas.microsoft.com/office/powerpoint/2012/main" userId="S-1-5-21-1382969165-1514556056-3839793607-4246" providerId="AD"/>
      </p:ext>
    </p:extLst>
  </p:cmAuthor>
  <p:cmAuthor id="5" name="McGovern, Cindy, CIV, DSS" initials="MCCD" lastIdx="11" clrIdx="4">
    <p:extLst>
      <p:ext uri="{19B8F6BF-5375-455C-9EA6-DF929625EA0E}">
        <p15:presenceInfo xmlns:p15="http://schemas.microsoft.com/office/powerpoint/2012/main" userId="McGovern, Cindy, CIV, D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AC5"/>
    <a:srgbClr val="022B46"/>
    <a:srgbClr val="7C7937"/>
    <a:srgbClr val="082F49"/>
    <a:srgbClr val="DBB94F"/>
    <a:srgbClr val="4370A5"/>
    <a:srgbClr val="233D5F"/>
    <a:srgbClr val="185B75"/>
    <a:srgbClr val="B9CDE5"/>
    <a:srgbClr val="4A7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9" autoAdjust="0"/>
    <p:restoredTop sz="70539" autoAdjust="0"/>
  </p:normalViewPr>
  <p:slideViewPr>
    <p:cSldViewPr snapToGrid="0">
      <p:cViewPr varScale="1">
        <p:scale>
          <a:sx n="81" d="100"/>
          <a:sy n="81" d="100"/>
        </p:scale>
        <p:origin x="29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8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56A2303-A828-4868-BCD2-43E6ADBA17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465AD4-7C1C-481B-9B1B-4775FC264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1050DF1-B193-47D9-AEA7-8FA64C7DA56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66AD05-A455-4CBD-A44B-4AE539CC5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01C8A2-8249-478E-A411-E502EF845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3C07AFA-A8CC-4461-899E-76FF8C518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27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5BC464-4157-45DD-9AF9-856C192248A6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60B5419-D896-412E-9D97-3EB44132F0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4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0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7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6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72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0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2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3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8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8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3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95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3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96859B-88E1-41DF-8CBF-5A60D9285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0174"/>
            <a:ext cx="8787937" cy="20299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CF7A21-577F-4C10-A626-B594A5E8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6F36E4-9E0C-4238-87AD-489D7A19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B0EE162-D9AD-4C6B-9E7C-2FCD73B3C2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720" y="847587"/>
            <a:ext cx="6766560" cy="2223444"/>
          </a:xfrm>
        </p:spPr>
        <p:txBody>
          <a:bodyPr tIns="0" bIns="0" anchor="b">
            <a:normAutofit/>
          </a:bodyPr>
          <a:lstStyle>
            <a:lvl1pPr algn="ctr">
              <a:defRPr sz="6000" b="1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="" xmlns:a16="http://schemas.microsoft.com/office/drawing/2014/main" id="{733A8D14-EA56-468D-844A-4A8391E378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88720" y="3063240"/>
            <a:ext cx="6765925" cy="67468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3FB3A57E-8894-41D7-B2EA-DD1CE9604D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626" y="5336236"/>
            <a:ext cx="3624628" cy="67417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22B4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21D40AFB-D374-4353-9FE6-84D16B679E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43909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97394"/>
            <a:ext cx="7195508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1100" b="1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E8F750F0-CABF-4409-B34F-55196BE2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6253"/>
            <a:ext cx="7195508" cy="44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62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13C0DE74-EF76-4E6D-8695-930528D37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95275"/>
            <a:ext cx="7195508" cy="1067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16E3CAEB-179C-4D4E-98EF-A0F520A703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97394"/>
            <a:ext cx="7195508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1100" b="1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10463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97280"/>
            <a:ext cx="38862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7280"/>
            <a:ext cx="3886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09DDBA6A-0CC3-419C-942A-4F62C820DF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97394"/>
            <a:ext cx="7195508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1100" b="1" cap="all" smtClean="0">
                <a:effectLst/>
              </a:defRPr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0A88B215-1D7C-4786-8F99-522DEEB0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6253"/>
            <a:ext cx="7195508" cy="44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13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7290"/>
            <a:ext cx="3868340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2600"/>
            <a:ext cx="3868340" cy="4369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177290"/>
            <a:ext cx="3887391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752600"/>
            <a:ext cx="3887391" cy="4369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5FFA742-9ADB-4F69-A06E-3DB9AA4A1B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97394"/>
            <a:ext cx="7195508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1100" b="1" cap="all" smtClean="0">
                <a:effectLst/>
              </a:defRPr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4C2D7801-32B5-4B75-A231-EDF4A22D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6253"/>
            <a:ext cx="7195508" cy="44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38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97280"/>
            <a:ext cx="462915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097279"/>
            <a:ext cx="2949178" cy="49377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834F88AC-A953-42BC-BD3F-0FB2CCFDF9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97394"/>
            <a:ext cx="7195508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1100" b="1" cap="all" smtClean="0">
                <a:effectLst/>
              </a:defRPr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78ACB56C-9AC5-4672-B8F1-5167C32F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6253"/>
            <a:ext cx="7195508" cy="44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48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97280"/>
            <a:ext cx="7886700" cy="5029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AEE1F441-3FF7-4F04-BC7D-A643F5E445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97394"/>
            <a:ext cx="7195508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1100" b="1" cap="all" smtClean="0">
                <a:effectLst/>
              </a:defRPr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7ABC884E-3F5E-460C-A776-6D2D925B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6253"/>
            <a:ext cx="7195508" cy="44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216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C627AC5F-9C5A-4C5F-90D3-ED384C2C41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97394"/>
            <a:ext cx="7195508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1100" b="1" cap="all" smtClean="0">
                <a:effectLst/>
              </a:defRPr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49900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9F1C9E-E3CB-4D45-9985-F06F33E7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2025" y="6356350"/>
            <a:ext cx="7219950" cy="365125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70DD75-7247-4D23-9BEF-6BDE3C64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514350" cy="365125"/>
          </a:xfrm>
        </p:spPr>
        <p:txBody>
          <a:bodyPr/>
          <a:lstStyle/>
          <a:p>
            <a:fld id="{98FDB9DF-6B57-45C2-A666-B3AE8126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82FB851-1FEB-4C2B-B143-5C99021B6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2448571"/>
            <a:ext cx="6400800" cy="1292662"/>
          </a:xfrm>
        </p:spPr>
        <p:txBody>
          <a:bodyPr lIns="0" tIns="91440" rIns="0" bIns="91440" anchor="ctr" anchorCtr="1">
            <a:spAutoFit/>
          </a:bodyPr>
          <a:lstStyle>
            <a:lvl1pPr algn="ctr">
              <a:defRPr sz="4000" b="1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D2012A7-B79C-451F-8DE7-B2F6589664BB}"/>
              </a:ext>
            </a:extLst>
          </p:cNvPr>
          <p:cNvCxnSpPr/>
          <p:nvPr userDrawn="1"/>
        </p:nvCxnSpPr>
        <p:spPr>
          <a:xfrm>
            <a:off x="1371600" y="2277381"/>
            <a:ext cx="6400800" cy="0"/>
          </a:xfrm>
          <a:prstGeom prst="line">
            <a:avLst/>
          </a:prstGeom>
          <a:ln w="28575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E439FAF-1705-46C4-881C-65AB31F476D4}"/>
              </a:ext>
            </a:extLst>
          </p:cNvPr>
          <p:cNvCxnSpPr/>
          <p:nvPr userDrawn="1"/>
        </p:nvCxnSpPr>
        <p:spPr>
          <a:xfrm>
            <a:off x="1371600" y="3879735"/>
            <a:ext cx="6400800" cy="0"/>
          </a:xfrm>
          <a:prstGeom prst="line">
            <a:avLst/>
          </a:prstGeom>
          <a:ln w="28575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880FBF-DEFE-4F5E-A730-26F97D705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574" y="4530707"/>
            <a:ext cx="3804194" cy="1735619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E948471F-6B1C-421E-A0B3-A306F861D4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97394"/>
            <a:ext cx="78867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1100" b="1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en-US" cap="all" dirty="0">
                <a:solidFill>
                  <a:srgbClr val="7F7F7F"/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190282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ADD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4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13C0DE74-EF76-4E6D-8695-930528D37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466"/>
            <a:ext cx="7195508" cy="1057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5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 no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2135" y="452958"/>
            <a:ext cx="7273461" cy="618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982135" y="1371595"/>
            <a:ext cx="7273461" cy="4461933"/>
          </a:xfrm>
          <a:prstGeom prst="rect">
            <a:avLst/>
          </a:prstGeom>
        </p:spPr>
        <p:txBody>
          <a:bodyPr/>
          <a:lstStyle>
            <a:lvl1pPr marL="73152" indent="-164592">
              <a:spcBef>
                <a:spcPts val="0"/>
              </a:spcBef>
              <a:defRPr sz="1400">
                <a:solidFill>
                  <a:srgbClr val="0A253D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0A253D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0A253D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A253D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A253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1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927D7E-6C4B-4CD6-B7AF-17E6D7F1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9F1C9E-E3CB-4D45-9985-F06F33E7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70DD75-7247-4D23-9BEF-6BDE3C64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B9DF-6B57-45C2-A666-B3AE8126F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82FB851-1FEB-4C2B-B143-5C99021B6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2448571"/>
            <a:ext cx="6400800" cy="1292662"/>
          </a:xfrm>
        </p:spPr>
        <p:txBody>
          <a:bodyPr lIns="0" tIns="91440" rIns="0" bIns="91440" anchor="ctr" anchorCtr="1">
            <a:spAutoFit/>
          </a:bodyPr>
          <a:lstStyle>
            <a:lvl1pPr algn="ctr">
              <a:defRPr sz="4000" b="1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D2012A7-B79C-451F-8DE7-B2F6589664BB}"/>
              </a:ext>
            </a:extLst>
          </p:cNvPr>
          <p:cNvCxnSpPr/>
          <p:nvPr userDrawn="1"/>
        </p:nvCxnSpPr>
        <p:spPr>
          <a:xfrm>
            <a:off x="1371600" y="2277381"/>
            <a:ext cx="6400800" cy="0"/>
          </a:xfrm>
          <a:prstGeom prst="line">
            <a:avLst/>
          </a:prstGeom>
          <a:ln w="28575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E439FAF-1705-46C4-881C-65AB31F476D4}"/>
              </a:ext>
            </a:extLst>
          </p:cNvPr>
          <p:cNvCxnSpPr/>
          <p:nvPr userDrawn="1"/>
        </p:nvCxnSpPr>
        <p:spPr>
          <a:xfrm>
            <a:off x="1371600" y="3879735"/>
            <a:ext cx="6400800" cy="0"/>
          </a:xfrm>
          <a:prstGeom prst="line">
            <a:avLst/>
          </a:prstGeom>
          <a:ln w="28575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B0136D15-5E9F-4BD5-8053-1559033E12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880FBF-DEFE-4F5E-A730-26F97D705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574" y="4530707"/>
            <a:ext cx="3804194" cy="17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0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C981A91C-8EDB-41C9-91FD-F6A5E8DF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571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4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="" xmlns:a16="http://schemas.microsoft.com/office/drawing/2014/main" id="{13C0DE74-EF76-4E6D-8695-930528D37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466"/>
            <a:ext cx="7195508" cy="1057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97280"/>
            <a:ext cx="38862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7280"/>
            <a:ext cx="3886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7917B9F1-A1C0-4886-9B3D-9AADDFECB7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6ADFAA41-13F2-41E5-9CB2-FBB95855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83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05840"/>
            <a:ext cx="3868340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34836"/>
            <a:ext cx="3868340" cy="44876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005840"/>
            <a:ext cx="3887391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634836"/>
            <a:ext cx="3887391" cy="44876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CBC872CA-997C-43B8-AE42-799C502ECE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="" xmlns:a16="http://schemas.microsoft.com/office/drawing/2014/main" id="{13D4F0BD-3276-4AD3-8A29-3827BFAC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84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05840"/>
            <a:ext cx="46291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005839"/>
            <a:ext cx="2949178" cy="50291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1B3344F8-6BD3-4D8B-A9AF-B62EE014C8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204BC1A7-696B-4654-A76F-BE9A884F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27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97280"/>
            <a:ext cx="7886700" cy="5029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93CD98F7-CD32-4D9C-A5BF-265E185DD9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1666D084-8E94-4D2A-A315-C61D7ABB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977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64398E5-342E-456C-ADC1-F4D256A31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82647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1B456D8E-0DF4-44E2-AC7E-4923F12C3F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0614AF-7227-459A-B4D9-6D8F682FF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7/3/2019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CFDEC1-3448-4997-A15A-658868D47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37ADB5-900B-4470-86CF-EAC1844B5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B9DF-6B57-45C2-A666-B3AE8126F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="" xmlns:a16="http://schemas.microsoft.com/office/drawing/2014/main" id="{F201C723-1F18-4881-9A2D-9878F94C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00FD1F32-FDC3-4029-B2A5-15A8A1B4D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89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22B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076C6C2-3FAE-486F-92F5-1FEECE9499C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4"/>
            <a:ext cx="9144000" cy="1085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122"/>
            <a:ext cx="7886700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887033E-1393-4CBB-BF87-C285C3CAF98B}"/>
              </a:ext>
            </a:extLst>
          </p:cNvPr>
          <p:cNvCxnSpPr/>
          <p:nvPr userDrawn="1"/>
        </p:nvCxnSpPr>
        <p:spPr>
          <a:xfrm>
            <a:off x="8179055" y="6356353"/>
            <a:ext cx="0" cy="365125"/>
          </a:xfrm>
          <a:prstGeom prst="line">
            <a:avLst/>
          </a:prstGeom>
          <a:ln w="19050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26C770-4F33-47E0-97CD-FA88E8FFCC4F}"/>
              </a:ext>
            </a:extLst>
          </p:cNvPr>
          <p:cNvSpPr txBox="1"/>
          <p:nvPr userDrawn="1"/>
        </p:nvSpPr>
        <p:spPr>
          <a:xfrm>
            <a:off x="6245161" y="6292023"/>
            <a:ext cx="1920111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lang="en-US" sz="11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COUNTERINTELLIGENCE </a:t>
            </a:r>
            <a:br>
              <a:rPr lang="en-US" sz="11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SECURITY AGENCY</a:t>
            </a:r>
          </a:p>
        </p:txBody>
      </p:sp>
    </p:spTree>
    <p:extLst>
      <p:ext uri="{BB962C8B-B14F-4D97-AF65-F5344CB8AC3E}">
        <p14:creationId xmlns:p14="http://schemas.microsoft.com/office/powerpoint/2010/main" val="131836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3" r:id="rId2"/>
    <p:sldLayoutId id="2147483696" r:id="rId3"/>
    <p:sldLayoutId id="2147483697" r:id="rId4"/>
    <p:sldLayoutId id="2147483700" r:id="rId5"/>
    <p:sldLayoutId id="2147483702" r:id="rId6"/>
    <p:sldLayoutId id="2147483699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22B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076C6C2-3FAE-486F-92F5-1FEECE9499C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9144001" cy="12430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1109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122"/>
            <a:ext cx="7886700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3"/>
            <a:ext cx="5486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cap="all" dirty="0">
                <a:solidFill>
                  <a:prstClr val="black">
                    <a:lumMod val="50000"/>
                    <a:lumOff val="50000"/>
                  </a:prstClr>
                </a:solidFill>
                <a:ea typeface="Calibri Light" panose="020F0302020204030204" pitchFamily="34" charset="0"/>
              </a:rPr>
              <a:t>Add Classification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887033E-1393-4CBB-BF87-C285C3CAF98B}"/>
              </a:ext>
            </a:extLst>
          </p:cNvPr>
          <p:cNvCxnSpPr/>
          <p:nvPr userDrawn="1"/>
        </p:nvCxnSpPr>
        <p:spPr>
          <a:xfrm>
            <a:off x="8179055" y="6356353"/>
            <a:ext cx="0" cy="365125"/>
          </a:xfrm>
          <a:prstGeom prst="line">
            <a:avLst/>
          </a:prstGeom>
          <a:ln w="19050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26C770-4F33-47E0-97CD-FA88E8FFCC4F}"/>
              </a:ext>
            </a:extLst>
          </p:cNvPr>
          <p:cNvSpPr txBox="1"/>
          <p:nvPr userDrawn="1"/>
        </p:nvSpPr>
        <p:spPr>
          <a:xfrm>
            <a:off x="6245161" y="6292023"/>
            <a:ext cx="1920111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COUNTERINTELLIGENCE </a:t>
            </a:r>
            <a:b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SECURITY AGENCY</a:t>
            </a:r>
          </a:p>
        </p:txBody>
      </p:sp>
    </p:spTree>
    <p:extLst>
      <p:ext uri="{BB962C8B-B14F-4D97-AF65-F5344CB8AC3E}">
        <p14:creationId xmlns:p14="http://schemas.microsoft.com/office/powerpoint/2010/main" val="32786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22B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csa.naesoc.generalmailbox@mail.mi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01/22/2020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A2342C1-8128-464A-917A-65F30DD3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D760BD8B-36D8-42A3-97D0-12CBB2BF5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National Access Elsewhere Security Oversight Center</a:t>
            </a:r>
            <a:br>
              <a:rPr lang="en-US" sz="4000" dirty="0" smtClean="0"/>
            </a:br>
            <a:r>
              <a:rPr lang="en-US" sz="4000" dirty="0" smtClean="0"/>
              <a:t>(NAESOC)</a:t>
            </a:r>
            <a:endParaRPr lang="en-US" sz="40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79C4BA2E-2FE0-40C0-BCF9-DF682D0609D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/>
              <a:t>FISWG Winter Security Training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Subtitle 16">
            <a:extLst>
              <a:ext uri="{FF2B5EF4-FFF2-40B4-BE49-F238E27FC236}">
                <a16:creationId xmlns="" xmlns:a16="http://schemas.microsoft.com/office/drawing/2014/main" id="{6276570D-32D2-4A9B-88F1-F825ED6E9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626" y="5336235"/>
            <a:ext cx="2700857" cy="544447"/>
          </a:xfrm>
        </p:spPr>
        <p:txBody>
          <a:bodyPr>
            <a:normAutofit/>
          </a:bodyPr>
          <a:lstStyle/>
          <a:p>
            <a:r>
              <a:rPr lang="en-US" dirty="0" smtClean="0"/>
              <a:t>Ana Baker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4FF7428F-5E0E-4B6D-B576-E0E61BED5B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Will I be notified that my facility is assigned to NAESOC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Yes. If your facility is assigned to the </a:t>
            </a:r>
            <a:r>
              <a:rPr lang="en-US" dirty="0" smtClean="0"/>
              <a:t>NAESOC, the </a:t>
            </a:r>
            <a:r>
              <a:rPr lang="en-US" dirty="0"/>
              <a:t>NAESOC will send a “Welcome Letter” via email to the Facility Security Officer (FSO)</a:t>
            </a:r>
            <a:r>
              <a:rPr lang="en-US" dirty="0" smtClean="0"/>
              <a:t>. Additionally, your FSO can check for your current status by checking the National </a:t>
            </a:r>
            <a:r>
              <a:rPr lang="en-US" dirty="0"/>
              <a:t>Industrial Security System (NISS). </a:t>
            </a:r>
          </a:p>
          <a:p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28650" y="177466"/>
            <a:ext cx="7195508" cy="1057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In It for Me? (Answers to Your Questions)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9593" y="1265219"/>
            <a:ext cx="7886700" cy="47354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Will DCSA visit my facility?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if necessary. Your assignment includes risk criteria. If risk criteria are met, or if </a:t>
            </a:r>
            <a:r>
              <a:rPr lang="en-US" dirty="0" smtClean="0"/>
              <a:t>appropriate benefits </a:t>
            </a:r>
            <a:r>
              <a:rPr lang="en-US" dirty="0"/>
              <a:t>can be provided by a face-to-face meeting with your facility, arrangements can be made for one.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28650" y="177466"/>
            <a:ext cx="7195508" cy="1057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In It for Me? (Answers to Your Questions)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Will my NISP requirements change under NAESOC oversight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No. NAESOC provides oversight, support, and guidance consistent with NISPOM compliance requirements.</a:t>
            </a:r>
          </a:p>
          <a:p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28650" y="177466"/>
            <a:ext cx="7195508" cy="1057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In It for Me? (Answers to Your Questions)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11971"/>
            <a:ext cx="7886700" cy="47354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Are we receiving any ratings if we are part of the NAESOC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The NAESOC provides oversight</a:t>
            </a:r>
            <a:r>
              <a:rPr lang="en-US" dirty="0" smtClean="0"/>
              <a:t>, </a:t>
            </a:r>
            <a:r>
              <a:rPr lang="en-US" dirty="0"/>
              <a:t>support, and guidance consistent with NISPOM compliance requirements, so your most recent rating will remain until you have another assessment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Your </a:t>
            </a:r>
            <a:r>
              <a:rPr lang="en-US" dirty="0"/>
              <a:t>facility is subject to the same reviews as all others within the NISPOM and is updated based on your security posture and program. </a:t>
            </a:r>
          </a:p>
          <a:p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28650" y="177466"/>
            <a:ext cx="7195508" cy="1057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In It for Me? (Answers to Your Questions)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 I have to change all the past DD-254s forms to reflect NASESOC as the Cognizant office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dirty="0"/>
              <a:t>No. However, all new DD-254s must reflect NAESOC as the Cognizant Office</a:t>
            </a:r>
            <a:r>
              <a:rPr lang="en-US" dirty="0" smtClean="0"/>
              <a:t>.</a:t>
            </a:r>
          </a:p>
          <a:p>
            <a:endParaRPr lang="en-US" sz="900" dirty="0"/>
          </a:p>
          <a:p>
            <a:r>
              <a:rPr lang="en-US" dirty="0"/>
              <a:t> NAESOC Field </a:t>
            </a:r>
            <a:r>
              <a:rPr lang="en-US" dirty="0" smtClean="0"/>
              <a:t>Office (Address):</a:t>
            </a:r>
          </a:p>
          <a:p>
            <a:pPr marL="0" indent="0">
              <a:buNone/>
            </a:pPr>
            <a:r>
              <a:rPr lang="en-US" dirty="0" smtClean="0"/>
              <a:t>      Defense </a:t>
            </a:r>
            <a:r>
              <a:rPr lang="en-US" dirty="0"/>
              <a:t>Counterintelligence and Security Agency (DCSA)</a:t>
            </a:r>
          </a:p>
          <a:p>
            <a:pPr marL="0" indent="0">
              <a:buNone/>
            </a:pPr>
            <a:r>
              <a:rPr lang="en-US" dirty="0" smtClean="0"/>
              <a:t>      P.O</a:t>
            </a:r>
            <a:r>
              <a:rPr lang="en-US" dirty="0"/>
              <a:t>. Box 644</a:t>
            </a:r>
          </a:p>
          <a:p>
            <a:pPr marL="0" indent="0">
              <a:buNone/>
            </a:pPr>
            <a:r>
              <a:rPr lang="en-US" dirty="0" smtClean="0"/>
              <a:t>      Hanover</a:t>
            </a:r>
            <a:r>
              <a:rPr lang="en-US" dirty="0"/>
              <a:t>, MD  21076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28650" y="177466"/>
            <a:ext cx="7195508" cy="1057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In It for Me? (Answers to Your Questions)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860156" y="4099302"/>
            <a:ext cx="7276455" cy="1518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8001" y="1234505"/>
            <a:ext cx="8478542" cy="47168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Who is my DCSA point of contact (POC) now that I am assigned to the NAESOC?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200" b="1" dirty="0"/>
              <a:t>NAESOC Knowledge Center:</a:t>
            </a:r>
            <a:r>
              <a:rPr lang="en-US" sz="2200" dirty="0"/>
              <a:t> 1(888) 282-7682, option 7 (NAESOC) </a:t>
            </a:r>
          </a:p>
          <a:p>
            <a:pPr marL="0" indent="0" algn="ctr">
              <a:buNone/>
            </a:pPr>
            <a:r>
              <a:rPr lang="en-US" sz="2200" dirty="0" smtClean="0"/>
              <a:t>and/or </a:t>
            </a:r>
            <a:r>
              <a:rPr lang="en-US" sz="2200" dirty="0"/>
              <a:t>email: </a:t>
            </a:r>
          </a:p>
          <a:p>
            <a:pPr marL="0" indent="0" algn="ctr">
              <a:buNone/>
            </a:pPr>
            <a:r>
              <a:rPr lang="en-US" sz="2200" dirty="0"/>
              <a:t>Include </a:t>
            </a:r>
            <a:r>
              <a:rPr lang="en-US" sz="2200" u="sng" dirty="0"/>
              <a:t>Facility Name</a:t>
            </a:r>
            <a:r>
              <a:rPr lang="en-US" sz="2200" dirty="0"/>
              <a:t> &amp; </a:t>
            </a:r>
            <a:r>
              <a:rPr lang="en-US" sz="2200" u="sng" dirty="0"/>
              <a:t>CAGE Code </a:t>
            </a:r>
            <a:r>
              <a:rPr lang="en-US" sz="2200" dirty="0"/>
              <a:t>on the </a:t>
            </a:r>
            <a:r>
              <a:rPr lang="en-US" sz="2200" u="sng" dirty="0"/>
              <a:t>SUBJECT LINE</a:t>
            </a:r>
            <a:r>
              <a:rPr lang="en-US" sz="2200" dirty="0" smtClean="0"/>
              <a:t>:</a:t>
            </a:r>
          </a:p>
          <a:p>
            <a:pPr marL="0" indent="0" algn="ctr">
              <a:buNone/>
            </a:pPr>
            <a:endParaRPr lang="en-US" sz="1100" dirty="0"/>
          </a:p>
          <a:p>
            <a:r>
              <a:rPr lang="en-US" sz="2200" b="1" dirty="0" smtClean="0"/>
              <a:t>For </a:t>
            </a:r>
            <a:r>
              <a:rPr lang="en-US" sz="2200" b="1" i="1" dirty="0" smtClean="0"/>
              <a:t>General </a:t>
            </a:r>
            <a:r>
              <a:rPr lang="en-US" sz="2200" b="1" i="1" dirty="0"/>
              <a:t>Questions/Feedback</a:t>
            </a:r>
            <a:r>
              <a:rPr lang="en-US" sz="2200" dirty="0"/>
              <a:t>: </a:t>
            </a:r>
            <a:r>
              <a:rPr lang="en-US" sz="2200" dirty="0" smtClean="0">
                <a:hlinkClick r:id="rId3"/>
              </a:rPr>
              <a:t>dcsa.naesoc.generalmailbox@mail.mil</a:t>
            </a:r>
            <a:endParaRPr lang="en-US" sz="2200" dirty="0" smtClean="0"/>
          </a:p>
          <a:p>
            <a:endParaRPr lang="en-US" sz="1100" dirty="0"/>
          </a:p>
          <a:p>
            <a:r>
              <a:rPr lang="en-US" sz="2200" b="1" dirty="0" smtClean="0"/>
              <a:t>To report </a:t>
            </a:r>
            <a:r>
              <a:rPr lang="en-US" sz="2200" b="1" i="1" dirty="0"/>
              <a:t>Changed conditions</a:t>
            </a:r>
            <a:r>
              <a:rPr lang="en-US" sz="2200" b="1" dirty="0"/>
              <a:t>: </a:t>
            </a:r>
            <a:r>
              <a:rPr lang="en-US" sz="2200" b="1" dirty="0" smtClean="0"/>
              <a:t> </a:t>
            </a:r>
            <a:r>
              <a:rPr lang="en-US" sz="2200" dirty="0" smtClean="0"/>
              <a:t>Create </a:t>
            </a:r>
            <a:r>
              <a:rPr lang="en-US" sz="2200" dirty="0"/>
              <a:t>a changed condition package in </a:t>
            </a:r>
            <a:r>
              <a:rPr lang="en-US" sz="2200" dirty="0" smtClean="0"/>
              <a:t>NISS</a:t>
            </a:r>
            <a:r>
              <a:rPr lang="en-US" sz="2200" dirty="0"/>
              <a:t>. If you have an upcoming changed condition or have questions regarding submitting a changed condition package, email the General Mailbox above</a:t>
            </a:r>
            <a:r>
              <a:rPr lang="en-US" sz="2200" dirty="0" smtClean="0"/>
              <a:t>.</a:t>
            </a:r>
          </a:p>
          <a:p>
            <a:endParaRPr lang="en-US" sz="1100" dirty="0" smtClean="0"/>
          </a:p>
          <a:p>
            <a:r>
              <a:rPr lang="en-US" sz="2200" b="1" dirty="0" smtClean="0"/>
              <a:t>To report </a:t>
            </a:r>
            <a:r>
              <a:rPr lang="en-US" sz="2200" b="1" i="1" dirty="0" smtClean="0"/>
              <a:t>Security Violations</a:t>
            </a:r>
            <a:r>
              <a:rPr lang="en-US" sz="2200" b="1" dirty="0" smtClean="0"/>
              <a:t>:  </a:t>
            </a:r>
            <a:r>
              <a:rPr lang="en-US" sz="2200" dirty="0" smtClean="0"/>
              <a:t>NISS Messenger labeled “Message My ISR”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28650" y="177466"/>
            <a:ext cx="7195508" cy="1057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In It for Me? (Answers to Your Questions)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01/22/2020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202892"/>
            <a:ext cx="2057400" cy="365125"/>
          </a:xfrm>
        </p:spPr>
        <p:txBody>
          <a:bodyPr/>
          <a:lstStyle/>
          <a:p>
            <a:fld id="{B4935736-6DC4-47F4-9AC4-BE352C6182E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8129" y="736742"/>
            <a:ext cx="7886700" cy="473542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QUESTIONS ?</a:t>
            </a:r>
            <a:endParaRPr lang="en-US" sz="4000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28650" y="177466"/>
            <a:ext cx="7195508" cy="1057039"/>
          </a:xfrm>
        </p:spPr>
        <p:txBody>
          <a:bodyPr>
            <a:normAutofit/>
          </a:bodyPr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69" y="1793781"/>
            <a:ext cx="4432130" cy="383885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42473"/>
              </p:ext>
            </p:extLst>
          </p:nvPr>
        </p:nvGraphicFramePr>
        <p:xfrm>
          <a:off x="6033283" y="1582434"/>
          <a:ext cx="2231546" cy="288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crobat Document" r:id="rId5" imgW="3886096" imgH="5029200" progId="Acrobat.Document.2017">
                  <p:embed/>
                </p:oleObj>
              </mc:Choice>
              <mc:Fallback>
                <p:oleObj name="Acrobat Document" r:id="rId5" imgW="3886096" imgH="50292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3283" y="1582434"/>
                        <a:ext cx="2231546" cy="2887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2145" y="3773801"/>
            <a:ext cx="2621656" cy="1858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21479" y="4946677"/>
            <a:ext cx="3780512" cy="369332"/>
          </a:xfrm>
          <a:prstGeom prst="rect">
            <a:avLst/>
          </a:prstGeom>
          <a:solidFill>
            <a:srgbClr val="FFFF00"/>
          </a:solidFill>
          <a:ln>
            <a:solidFill>
              <a:srgbClr val="248AC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https://www.dcsa.mil/mc/ctp/naesoc/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21607"/>
            <a:ext cx="7728272" cy="3424014"/>
          </a:xfrm>
        </p:spPr>
        <p:txBody>
          <a:bodyPr/>
          <a:lstStyle/>
          <a:p>
            <a:pPr lvl="1"/>
            <a:r>
              <a:rPr lang="en-US" sz="2800" dirty="0" smtClean="0"/>
              <a:t>Does </a:t>
            </a:r>
            <a:r>
              <a:rPr lang="en-US" sz="2800" dirty="0"/>
              <a:t>not store classified </a:t>
            </a:r>
            <a:r>
              <a:rPr lang="en-US" sz="2800" dirty="0" smtClean="0"/>
              <a:t>information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All </a:t>
            </a:r>
            <a:r>
              <a:rPr lang="en-US" sz="2800" dirty="0"/>
              <a:t>critical performance (classified or unclassified) related to their classified contract takes place at the government customer or </a:t>
            </a:r>
            <a:r>
              <a:rPr lang="en-US" sz="2800" dirty="0" smtClean="0"/>
              <a:t>other </a:t>
            </a:r>
            <a:r>
              <a:rPr lang="en-US" sz="2800" dirty="0"/>
              <a:t>contractor </a:t>
            </a:r>
            <a:r>
              <a:rPr lang="en-US" sz="2800" dirty="0" smtClean="0"/>
              <a:t>locations  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77466"/>
            <a:ext cx="7195508" cy="1057039"/>
          </a:xfrm>
        </p:spPr>
        <p:txBody>
          <a:bodyPr/>
          <a:lstStyle/>
          <a:p>
            <a:r>
              <a:rPr lang="en-US" dirty="0"/>
              <a:t>What is an </a:t>
            </a:r>
            <a:r>
              <a:rPr lang="en-US" dirty="0" smtClean="0"/>
              <a:t>Access-Elsewhere Facility</a:t>
            </a:r>
            <a:r>
              <a:rPr lang="en-US" dirty="0"/>
              <a:t>?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91715DDB-A14A-4EE5-8A70-D3E1E003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24B6EE5C-309F-4378-9858-DE28F915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38263A-D115-4B6E-920D-D7BC2D2BD1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04505" y="1464803"/>
            <a:ext cx="5301468" cy="3300926"/>
          </a:xfrm>
        </p:spPr>
        <p:txBody>
          <a:bodyPr>
            <a:noAutofit/>
          </a:bodyPr>
          <a:lstStyle/>
          <a:p>
            <a:r>
              <a:rPr lang="en-US" sz="2800" dirty="0"/>
              <a:t>The Access Elsewhere Challenge</a:t>
            </a:r>
          </a:p>
          <a:p>
            <a:endParaRPr lang="en-US" sz="2800" dirty="0"/>
          </a:p>
          <a:p>
            <a:r>
              <a:rPr lang="en-US" sz="2800" dirty="0"/>
              <a:t>The DCSA Response (NAESOC)</a:t>
            </a:r>
          </a:p>
          <a:p>
            <a:endParaRPr lang="en-US" sz="2800" dirty="0"/>
          </a:p>
          <a:p>
            <a:r>
              <a:rPr lang="en-US" sz="2800" dirty="0"/>
              <a:t>NAESOC Questions Answered</a:t>
            </a: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628650" y="177466"/>
            <a:ext cx="7195508" cy="627877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91715DDB-A14A-4EE5-8A70-D3E1E003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24B6EE5C-309F-4378-9858-DE28F915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38263A-D115-4B6E-920D-D7BC2D2BD1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E462EA7-4C07-4FF6-8CBF-4E3B6161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558"/>
            <a:ext cx="7195508" cy="543208"/>
          </a:xfrm>
        </p:spPr>
        <p:txBody>
          <a:bodyPr/>
          <a:lstStyle/>
          <a:p>
            <a:r>
              <a:rPr lang="en-US" dirty="0" smtClean="0"/>
              <a:t>Why Do We Need a NAESOC?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57200" y="1219200"/>
            <a:ext cx="4040188" cy="365760"/>
          </a:xfrm>
          <a:prstGeom prst="rect">
            <a:avLst/>
          </a:prstGeom>
          <a:solidFill>
            <a:srgbClr val="DEB5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57200" y="1912621"/>
            <a:ext cx="4040188" cy="432815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cs typeface="Century Gothic"/>
              </a:rPr>
              <a:t>Approx. 12,200 cleared facilities in the NISP:</a:t>
            </a:r>
          </a:p>
          <a:p>
            <a:pPr lvl="1"/>
            <a:r>
              <a:rPr lang="en-US" sz="1400" dirty="0">
                <a:cs typeface="Century Gothic"/>
              </a:rPr>
              <a:t>4,200 possessors and 8,000 non-possessors (Access Elsewhere - AE)</a:t>
            </a:r>
          </a:p>
          <a:p>
            <a:pPr lvl="1"/>
            <a:r>
              <a:rPr lang="en-US" sz="1400" dirty="0">
                <a:cs typeface="Century Gothic"/>
              </a:rPr>
              <a:t>AE facilities:</a:t>
            </a:r>
          </a:p>
          <a:p>
            <a:pPr lvl="2"/>
            <a:r>
              <a:rPr lang="en-US" sz="1200" dirty="0"/>
              <a:t>Can include service providers, consultants, janitorial, government site SMEs, etc.</a:t>
            </a:r>
          </a:p>
          <a:p>
            <a:pPr lvl="2"/>
            <a:r>
              <a:rPr lang="en-US" sz="1200" dirty="0"/>
              <a:t>May or may not include Critical Technology components</a:t>
            </a:r>
          </a:p>
          <a:p>
            <a:pPr lvl="2"/>
            <a:r>
              <a:rPr lang="en-US" sz="1200" dirty="0"/>
              <a:t>Still require full NISPOM oversight actions</a:t>
            </a:r>
          </a:p>
          <a:p>
            <a:pPr lvl="2"/>
            <a:r>
              <a:rPr lang="en-US" sz="1200" dirty="0" smtClean="0"/>
              <a:t>Did not receive appropriate prioritization</a:t>
            </a:r>
            <a:endParaRPr lang="en-US" sz="1400" dirty="0">
              <a:cs typeface="Century Gothic"/>
            </a:endParaRPr>
          </a:p>
          <a:p>
            <a:r>
              <a:rPr lang="en-US" sz="1400" dirty="0">
                <a:cs typeface="Century Gothic"/>
              </a:rPr>
              <a:t>Legacy prioritization scheme favored possessors for security reviews</a:t>
            </a:r>
          </a:p>
          <a:p>
            <a:r>
              <a:rPr lang="en-US" sz="1400" dirty="0">
                <a:cs typeface="Century Gothic"/>
              </a:rPr>
              <a:t>AE facilities most often are addressed by exception </a:t>
            </a:r>
            <a:r>
              <a:rPr lang="en-US" sz="1400" dirty="0" smtClean="0">
                <a:latin typeface="+mn-lt"/>
                <a:cs typeface="Century Gothic"/>
              </a:rPr>
              <a:t>and </a:t>
            </a:r>
            <a:r>
              <a:rPr lang="en-US" sz="1400" dirty="0">
                <a:latin typeface="+mn-lt"/>
                <a:cs typeface="Century Gothic"/>
              </a:rPr>
              <a:t>usually after a major security event </a:t>
            </a:r>
            <a:endParaRPr lang="en-US" sz="1400" dirty="0">
              <a:cs typeface="Century Gothic"/>
            </a:endParaRPr>
          </a:p>
          <a:p>
            <a:r>
              <a:rPr lang="en-US" sz="1400" dirty="0"/>
              <a:t>AE facilities had unknown risk plus lack of communications from </a:t>
            </a:r>
            <a:r>
              <a:rPr lang="en-US" sz="1400" dirty="0" smtClean="0"/>
              <a:t>DCSA = </a:t>
            </a:r>
            <a:r>
              <a:rPr lang="en-US" sz="1400" dirty="0"/>
              <a:t>potential for security breaches</a:t>
            </a:r>
            <a:endParaRPr lang="en-US" sz="1400" dirty="0">
              <a:cs typeface="Century Gothic"/>
            </a:endParaRP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4645025" y="1219200"/>
            <a:ext cx="4041775" cy="365760"/>
          </a:xfrm>
          <a:prstGeom prst="rect">
            <a:avLst/>
          </a:prstGeom>
          <a:solidFill>
            <a:srgbClr val="DEB5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Impact of Legacy Approach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645025" y="1912621"/>
            <a:ext cx="4041775" cy="43281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cs typeface="Century Gothic"/>
              </a:rPr>
              <a:t>Geographic + possessor-favored oversight resulted in minimal contact with AE facilities</a:t>
            </a:r>
            <a:endParaRPr lang="en-US" dirty="0">
              <a:cs typeface="Century Gothic"/>
            </a:endParaRPr>
          </a:p>
          <a:p>
            <a:endParaRPr lang="en-US" sz="1400" dirty="0">
              <a:cs typeface="Century Gothic"/>
            </a:endParaRPr>
          </a:p>
          <a:p>
            <a:r>
              <a:rPr lang="en-US" sz="1800" dirty="0"/>
              <a:t>Risk remained unknown; vulnerabilities not identified</a:t>
            </a:r>
          </a:p>
          <a:p>
            <a:endParaRPr lang="en-US" sz="1400" dirty="0">
              <a:latin typeface="+mn-lt"/>
              <a:cs typeface="Century Gothic"/>
            </a:endParaRPr>
          </a:p>
          <a:p>
            <a:r>
              <a:rPr lang="en-US" sz="1800" dirty="0">
                <a:cs typeface="Century Gothic"/>
              </a:rPr>
              <a:t>AE facilities have been Ground Zero for recent security </a:t>
            </a:r>
            <a:r>
              <a:rPr lang="en-US" sz="1800" dirty="0" smtClean="0">
                <a:cs typeface="Century Gothic"/>
              </a:rPr>
              <a:t>breaches</a:t>
            </a:r>
            <a:endParaRPr lang="en-US" sz="1800" b="1" dirty="0">
              <a:cs typeface="Century Gothic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Edward </a:t>
            </a:r>
            <a:r>
              <a:rPr lang="en-US" sz="1400" dirty="0"/>
              <a:t>Snowden, NSA contractor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Harold T. Martin, NSA </a:t>
            </a:r>
            <a:r>
              <a:rPr lang="en-US" sz="1400" dirty="0" smtClean="0"/>
              <a:t>contractor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8182214" y="6334349"/>
            <a:ext cx="4038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12496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56760" y="1287780"/>
            <a:ext cx="30480" cy="48082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9110" y="1714500"/>
            <a:ext cx="8187690" cy="76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74B5EDA-CE90-4688-A103-5C1B8CEC357C}"/>
              </a:ext>
            </a:extLst>
          </p:cNvPr>
          <p:cNvSpPr/>
          <p:nvPr/>
        </p:nvSpPr>
        <p:spPr>
          <a:xfrm>
            <a:off x="6125645" y="1173542"/>
            <a:ext cx="2556797" cy="5107383"/>
          </a:xfrm>
          <a:prstGeom prst="roundRect">
            <a:avLst>
              <a:gd name="adj" fmla="val 3263"/>
            </a:avLst>
          </a:prstGeom>
          <a:gradFill flip="none" rotWithShape="1">
            <a:gsLst>
              <a:gs pos="0">
                <a:schemeClr val="tx2">
                  <a:lumMod val="90000"/>
                  <a:lumOff val="10000"/>
                </a:schemeClr>
              </a:gs>
              <a:gs pos="50000">
                <a:srgbClr val="2488C4">
                  <a:shade val="67500"/>
                  <a:satMod val="115000"/>
                </a:srgb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4898" y="1097280"/>
            <a:ext cx="5465176" cy="5029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+mn-lt"/>
                <a:cs typeface="Calibri" panose="020F0502020204030204" pitchFamily="34" charset="0"/>
              </a:rPr>
              <a:t>National Access Elsewhere Security Oversight Center (NAESOC)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is a centralized office which provides </a:t>
            </a:r>
            <a:r>
              <a:rPr lang="en-US" sz="2000" u="sng" dirty="0">
                <a:latin typeface="+mn-lt"/>
                <a:cs typeface="Calibri" panose="020F0502020204030204" pitchFamily="34" charset="0"/>
              </a:rPr>
              <a:t>consolidated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, </a:t>
            </a:r>
            <a:r>
              <a:rPr lang="en-US" sz="2000" u="sng" dirty="0">
                <a:latin typeface="+mn-lt"/>
                <a:cs typeface="Calibri" panose="020F0502020204030204" pitchFamily="34" charset="0"/>
              </a:rPr>
              <a:t>consistent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000" u="sng" dirty="0">
                <a:latin typeface="+mn-lt"/>
                <a:cs typeface="Calibri" panose="020F0502020204030204" pitchFamily="34" charset="0"/>
              </a:rPr>
              <a:t>oversight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 and </a:t>
            </a:r>
            <a:r>
              <a:rPr lang="en-US" sz="2000" u="sng" dirty="0">
                <a:latin typeface="+mn-lt"/>
                <a:cs typeface="Calibri" panose="020F0502020204030204" pitchFamily="34" charset="0"/>
              </a:rPr>
              <a:t>security management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 for select facilities who do not possess classified information on-site (“access elsewhere”).</a:t>
            </a:r>
          </a:p>
          <a:p>
            <a:pPr marL="457200"/>
            <a:r>
              <a:rPr lang="en-US" sz="1800" b="1" dirty="0"/>
              <a:t>NAESOC Coordinates: </a:t>
            </a:r>
            <a:r>
              <a:rPr lang="en-US" sz="1800" dirty="0"/>
              <a:t>Communications, guidance, and education to facilities and government partners.</a:t>
            </a:r>
          </a:p>
          <a:p>
            <a:pPr marL="457200"/>
            <a:r>
              <a:rPr lang="en-US" sz="1800" b="1" dirty="0"/>
              <a:t>NAESOC Provides</a:t>
            </a:r>
            <a:r>
              <a:rPr lang="en-US" sz="1800" dirty="0"/>
              <a:t>: Continuous outreach, consistent direction.</a:t>
            </a:r>
          </a:p>
          <a:p>
            <a:pPr marL="457200"/>
            <a:r>
              <a:rPr lang="en-US" sz="1800" b="1" dirty="0"/>
              <a:t>NAESOC Results in: </a:t>
            </a:r>
            <a:r>
              <a:rPr lang="en-US" sz="1800" dirty="0"/>
              <a:t>Improved communications, threat reporting, vulnerability identification, and vulnerability mitigation</a:t>
            </a:r>
          </a:p>
          <a:p>
            <a:pPr marL="0" indent="0">
              <a:buNone/>
            </a:pPr>
            <a:r>
              <a:rPr lang="en-US" sz="1800" b="1" dirty="0"/>
              <a:t>More information: </a:t>
            </a:r>
            <a:r>
              <a:rPr lang="en-US" sz="1800" dirty="0"/>
              <a:t>https://www.dcsa.mil/mc/ctp/naesoc/</a:t>
            </a:r>
          </a:p>
          <a:p>
            <a:pPr marL="0" indent="0">
              <a:buNone/>
            </a:pPr>
            <a:r>
              <a:rPr lang="en-US" sz="1800" b="1" dirty="0"/>
              <a:t>Contact the NAESOC Knowledge Center:</a:t>
            </a:r>
            <a:r>
              <a:rPr lang="en-US" sz="1800" dirty="0"/>
              <a:t>  (888) 282-7682, </a:t>
            </a:r>
            <a:r>
              <a:rPr lang="en-US" sz="1800" b="1" dirty="0"/>
              <a:t>option 7</a:t>
            </a:r>
            <a:r>
              <a:rPr lang="en-US" sz="1800" dirty="0"/>
              <a:t> (NAESOC)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prstClr val="black">
                    <a:tint val="75000"/>
                  </a:prstClr>
                </a:solidFill>
                <a:latin typeface="Calibri Light"/>
                <a:cs typeface="+mn-cs"/>
              </a:rPr>
              <a:t>01/22/2020</a:t>
            </a:r>
            <a:endParaRPr lang="en-US" sz="1200" dirty="0">
              <a:solidFill>
                <a:prstClr val="black">
                  <a:tint val="75000"/>
                </a:prstClr>
              </a:solidFill>
              <a:latin typeface="Calibri Light"/>
              <a:cs typeface="+mn-cs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436253"/>
            <a:ext cx="7195508" cy="448064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+mj-lt"/>
              </a:rPr>
              <a:t>NAESOC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D4249D-DAF6-4FFD-9332-54198728682F}"/>
              </a:ext>
            </a:extLst>
          </p:cNvPr>
          <p:cNvSpPr txBox="1"/>
          <p:nvPr/>
        </p:nvSpPr>
        <p:spPr>
          <a:xfrm>
            <a:off x="6195317" y="2918815"/>
            <a:ext cx="249378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centralized NAESOC provides the most effective method for supporting security oversight for select access elsewhere facilities in the NISP. 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to mission updates and direction.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voice for the director—one resource for the customer.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Leverages Continuous Evaluation and training approach for non-possessors.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FC381995-36A4-4705-B3BB-BF6FBD8657BF}"/>
              </a:ext>
            </a:extLst>
          </p:cNvPr>
          <p:cNvSpPr txBox="1">
            <a:spLocks/>
          </p:cNvSpPr>
          <p:nvPr/>
        </p:nvSpPr>
        <p:spPr>
          <a:xfrm>
            <a:off x="974087" y="-10948"/>
            <a:ext cx="7195508" cy="338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100" b="1" kern="1200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>
                <a:solidFill>
                  <a:prstClr val="black">
                    <a:lumMod val="50000"/>
                    <a:lumOff val="50000"/>
                  </a:prstClr>
                </a:solidFill>
              </a:rPr>
              <a:t>unclassified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38254577-DF0A-4502-84EE-8480FDFB3A2C}"/>
              </a:ext>
            </a:extLst>
          </p:cNvPr>
          <p:cNvSpPr txBox="1">
            <a:spLocks/>
          </p:cNvSpPr>
          <p:nvPr/>
        </p:nvSpPr>
        <p:spPr>
          <a:xfrm>
            <a:off x="628491" y="6306068"/>
            <a:ext cx="7886700" cy="338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100" b="1" kern="1200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>
                <a:solidFill>
                  <a:srgbClr val="7F7F7F"/>
                </a:solidFill>
              </a:rPr>
              <a:t>unclassified</a:t>
            </a:r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xmlns="" id="{C9150DF7-E470-4A54-BE18-FEDE8EFEF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39" y="1371247"/>
            <a:ext cx="2225752" cy="14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4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xmlns="" id="{644FD66A-290A-478E-A678-1316E3E91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National-level </a:t>
            </a:r>
            <a:r>
              <a:rPr lang="en-US" dirty="0"/>
              <a:t>focus for AE facilities (non-geographic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Teams provide active monitoring, </a:t>
            </a:r>
            <a:r>
              <a:rPr lang="en-US" dirty="0"/>
              <a:t>risk identification, response capability, and proactive outreach &amp; </a:t>
            </a:r>
            <a:r>
              <a:rPr lang="en-US" dirty="0" smtClean="0"/>
              <a:t>education support</a:t>
            </a:r>
            <a:endParaRPr lang="en-US" dirty="0"/>
          </a:p>
          <a:p>
            <a:r>
              <a:rPr lang="en-US" dirty="0"/>
              <a:t>Consolidated </a:t>
            </a:r>
            <a:r>
              <a:rPr lang="en-US" dirty="0" smtClean="0"/>
              <a:t>Staff </a:t>
            </a:r>
            <a:endParaRPr lang="en-US" dirty="0"/>
          </a:p>
          <a:p>
            <a:pPr lvl="1"/>
            <a:r>
              <a:rPr lang="en-US" sz="2000" dirty="0"/>
              <a:t>Industrial Security Representatives</a:t>
            </a:r>
          </a:p>
          <a:p>
            <a:pPr lvl="1"/>
            <a:r>
              <a:rPr lang="en-US" sz="2000" dirty="0"/>
              <a:t>Counterintelligence capability</a:t>
            </a:r>
          </a:p>
          <a:p>
            <a:pPr lvl="1"/>
            <a:r>
              <a:rPr lang="en-US" sz="2000" dirty="0"/>
              <a:t>Personnel Security direct support</a:t>
            </a:r>
          </a:p>
          <a:p>
            <a:pPr lvl="1"/>
            <a:r>
              <a:rPr lang="en-US" sz="2000" dirty="0" smtClean="0"/>
              <a:t>Center for Development of Security Excellence (CDSE) partnership</a:t>
            </a:r>
            <a:endParaRPr lang="en-US" sz="2000" dirty="0"/>
          </a:p>
          <a:p>
            <a:r>
              <a:rPr lang="en-US" dirty="0"/>
              <a:t>Help Desk Model focused on issue (risk) identification and </a:t>
            </a:r>
            <a:r>
              <a:rPr lang="en-US" dirty="0" smtClean="0"/>
              <a:t>resolution.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9BBC54-9106-480F-9E63-E0CA471E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91715DDB-A14A-4EE5-8A70-D3E1E003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24B6EE5C-309F-4378-9858-DE28F915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38263A-D115-4B6E-920D-D7BC2D2BD1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E462EA7-4C07-4FF6-8CBF-4E3B6161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National Solution – NAESOC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149532"/>
            <a:ext cx="7886700" cy="49769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NAESOC manages:</a:t>
            </a:r>
          </a:p>
          <a:p>
            <a:pPr lvl="1"/>
            <a:r>
              <a:rPr lang="en-US" sz="2000" dirty="0"/>
              <a:t>Communications</a:t>
            </a:r>
          </a:p>
          <a:p>
            <a:pPr lvl="1"/>
            <a:r>
              <a:rPr lang="en-US" sz="2000" dirty="0"/>
              <a:t>Guidance</a:t>
            </a:r>
          </a:p>
          <a:p>
            <a:pPr lvl="1"/>
            <a:r>
              <a:rPr lang="en-US" sz="2000" dirty="0"/>
              <a:t>Education to NAESOC-assigned facilities and government </a:t>
            </a:r>
            <a:r>
              <a:rPr lang="en-US" sz="2000" dirty="0" smtClean="0"/>
              <a:t>partners</a:t>
            </a:r>
          </a:p>
          <a:p>
            <a:pPr lvl="1"/>
            <a:endParaRPr lang="en-US" sz="2000" dirty="0"/>
          </a:p>
          <a:p>
            <a:r>
              <a:rPr lang="en-US" dirty="0" smtClean="0"/>
              <a:t>The NAESOC provides:</a:t>
            </a:r>
          </a:p>
          <a:p>
            <a:pPr lvl="1"/>
            <a:r>
              <a:rPr lang="en-US" sz="2000" dirty="0"/>
              <a:t>Continuous outreach</a:t>
            </a:r>
          </a:p>
          <a:p>
            <a:pPr lvl="1"/>
            <a:r>
              <a:rPr lang="en-US" sz="2000" dirty="0"/>
              <a:t>Consistent </a:t>
            </a:r>
            <a:r>
              <a:rPr lang="en-US" sz="2000" dirty="0" smtClean="0"/>
              <a:t>direction</a:t>
            </a:r>
          </a:p>
          <a:p>
            <a:pPr lvl="1"/>
            <a:endParaRPr lang="en-US" sz="2000" dirty="0"/>
          </a:p>
          <a:p>
            <a:r>
              <a:rPr lang="en-US" dirty="0" smtClean="0"/>
              <a:t>This optimizes:</a:t>
            </a:r>
            <a:endParaRPr lang="en-US" sz="2000" dirty="0"/>
          </a:p>
          <a:p>
            <a:pPr lvl="1"/>
            <a:r>
              <a:rPr lang="en-US" sz="2000" dirty="0"/>
              <a:t>Communications</a:t>
            </a:r>
          </a:p>
          <a:p>
            <a:pPr lvl="1"/>
            <a:r>
              <a:rPr lang="en-US" sz="2000" dirty="0"/>
              <a:t>Threat reporting</a:t>
            </a:r>
          </a:p>
          <a:p>
            <a:pPr lvl="1"/>
            <a:r>
              <a:rPr lang="en-US" sz="2000" dirty="0"/>
              <a:t>Vulnerability identification</a:t>
            </a:r>
          </a:p>
          <a:p>
            <a:pPr lvl="1"/>
            <a:r>
              <a:rPr lang="en-US" sz="2000" dirty="0"/>
              <a:t>Vulnerability mitigation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795" y="249766"/>
            <a:ext cx="620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 National Solution – NAESOC </a:t>
            </a:r>
            <a:r>
              <a:rPr lang="en-US" sz="2800" b="1" dirty="0" smtClean="0">
                <a:latin typeface="+mj-lt"/>
              </a:rPr>
              <a:t>Functions</a:t>
            </a:r>
            <a:endParaRPr lang="en-US" sz="2800" b="1" dirty="0">
              <a:solidFill>
                <a:srgbClr val="022B4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1060196" y="1347724"/>
            <a:ext cx="6690360" cy="335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6697980" y="933791"/>
            <a:ext cx="1226820" cy="14217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3091" y="6356353"/>
            <a:ext cx="2057400" cy="365125"/>
          </a:xfrm>
        </p:spPr>
        <p:txBody>
          <a:bodyPr/>
          <a:lstStyle/>
          <a:p>
            <a:fld id="{B4935736-6DC4-47F4-9AC4-BE352C6182E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5290" y="123192"/>
            <a:ext cx="7195508" cy="1057039"/>
          </a:xfrm>
        </p:spPr>
        <p:txBody>
          <a:bodyPr>
            <a:normAutofit/>
          </a:bodyPr>
          <a:lstStyle/>
          <a:p>
            <a:r>
              <a:rPr lang="en-US" dirty="0" smtClean="0"/>
              <a:t>Customer-Focused, Risk-Design Processes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91715DDB-A14A-4EE5-8A70-D3E1E003BFC0}"/>
              </a:ext>
            </a:extLst>
          </p:cNvPr>
          <p:cNvSpPr txBox="1">
            <a:spLocks/>
          </p:cNvSpPr>
          <p:nvPr/>
        </p:nvSpPr>
        <p:spPr>
          <a:xfrm>
            <a:off x="2957576" y="6369258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UNCLASSIFIED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241221" y="2357159"/>
            <a:ext cx="19616" cy="665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4" idx="2"/>
          </p:cNvCxnSpPr>
          <p:nvPr/>
        </p:nvCxnSpPr>
        <p:spPr>
          <a:xfrm flipH="1">
            <a:off x="2121583" y="2355512"/>
            <a:ext cx="12265" cy="577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79045" y="3089279"/>
            <a:ext cx="17844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 smtClean="0"/>
              <a:t>Conduct </a:t>
            </a:r>
            <a:r>
              <a:rPr lang="en-US" sz="900" dirty="0"/>
              <a:t>virtual targeted security reviews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/>
              <a:t>Conduct </a:t>
            </a:r>
            <a:r>
              <a:rPr lang="en-US" sz="900" dirty="0" smtClean="0"/>
              <a:t>active monitoring engagements (Continuous monitoring and virtual security reviews)</a:t>
            </a:r>
            <a:endParaRPr lang="en-US" sz="900" dirty="0"/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/>
              <a:t>Identify and develop specialized training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/>
              <a:t>Conduct </a:t>
            </a:r>
            <a:r>
              <a:rPr lang="en-US" sz="900" dirty="0" smtClean="0"/>
              <a:t>Risk Response Triage</a:t>
            </a:r>
            <a:endParaRPr lang="en-US" sz="9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129544" y="2365090"/>
            <a:ext cx="4134257" cy="1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196672" y="1823088"/>
            <a:ext cx="10340" cy="11016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135665" y="2478015"/>
            <a:ext cx="2050532" cy="573112"/>
            <a:chOff x="2867740" y="2604143"/>
            <a:chExt cx="2050532" cy="573112"/>
          </a:xfrm>
        </p:grpSpPr>
        <p:sp>
          <p:nvSpPr>
            <p:cNvPr id="21" name="Rounded Rectangle 20"/>
            <p:cNvSpPr/>
            <p:nvPr/>
          </p:nvSpPr>
          <p:spPr>
            <a:xfrm>
              <a:off x="3076311" y="2604143"/>
              <a:ext cx="1668268" cy="5641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67740" y="2623257"/>
              <a:ext cx="20505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Continuous Vetting-</a:t>
              </a:r>
            </a:p>
            <a:p>
              <a:pPr algn="ctr"/>
              <a:r>
                <a:rPr lang="en-US" sz="15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Facilities Team</a:t>
              </a:r>
              <a:endParaRPr lang="en-US" sz="1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276706" y="2522403"/>
            <a:ext cx="1626147" cy="5295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05538" y="2609645"/>
            <a:ext cx="18320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Response Team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435729" y="2466726"/>
            <a:ext cx="1927735" cy="5789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76565" y="2468465"/>
            <a:ext cx="2219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Active Monitoring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Engagement Team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6477" y="3081685"/>
            <a:ext cx="15372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/>
              <a:t>Provide Help Desk Functions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/>
              <a:t>Triage incoming Comms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/>
              <a:t>Maintain tracking &amp; </a:t>
            </a:r>
            <a:r>
              <a:rPr lang="en-US" sz="900" dirty="0" smtClean="0"/>
              <a:t>metrics</a:t>
            </a:r>
            <a:endParaRPr lang="en-US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3416096" y="3089280"/>
            <a:ext cx="1606736" cy="148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/>
              <a:t>Review/maintain facility status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/>
              <a:t>Process Changed </a:t>
            </a:r>
            <a:r>
              <a:rPr lang="en-US" sz="900" dirty="0" smtClean="0"/>
              <a:t>Conditions/Material Changes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/>
              <a:t>Review </a:t>
            </a:r>
            <a:r>
              <a:rPr lang="en-US" sz="900" dirty="0" smtClean="0"/>
              <a:t>Trigger Events</a:t>
            </a:r>
            <a:endParaRPr lang="en-US" sz="900" dirty="0"/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/>
              <a:t>Liaison with local Regions/FOs upon escalation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900" dirty="0" smtClean="0"/>
              <a:t>Respond </a:t>
            </a:r>
            <a:r>
              <a:rPr lang="en-US" sz="900" dirty="0"/>
              <a:t>to AIs 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34" name="Right Arrow 33"/>
          <p:cNvSpPr/>
          <p:nvPr/>
        </p:nvSpPr>
        <p:spPr>
          <a:xfrm>
            <a:off x="2923685" y="2604435"/>
            <a:ext cx="431682" cy="333583"/>
          </a:xfrm>
          <a:prstGeom prst="rightArrow">
            <a:avLst/>
          </a:prstGeom>
          <a:solidFill>
            <a:srgbClr val="DEB549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153104" y="1666976"/>
            <a:ext cx="2050532" cy="564118"/>
            <a:chOff x="2827025" y="2604143"/>
            <a:chExt cx="2050532" cy="564118"/>
          </a:xfrm>
        </p:grpSpPr>
        <p:sp>
          <p:nvSpPr>
            <p:cNvPr id="60" name="Rounded Rectangle 59"/>
            <p:cNvSpPr/>
            <p:nvPr/>
          </p:nvSpPr>
          <p:spPr>
            <a:xfrm>
              <a:off x="3076311" y="2604143"/>
              <a:ext cx="1668268" cy="5641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27025" y="2711865"/>
              <a:ext cx="20505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NAESOC Chief</a:t>
              </a:r>
              <a:endParaRPr lang="en-US" sz="1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" name="Right Arrow 81"/>
          <p:cNvSpPr/>
          <p:nvPr/>
        </p:nvSpPr>
        <p:spPr>
          <a:xfrm>
            <a:off x="5022832" y="2591132"/>
            <a:ext cx="431682" cy="333583"/>
          </a:xfrm>
          <a:prstGeom prst="rightArrow">
            <a:avLst/>
          </a:prstGeom>
          <a:solidFill>
            <a:srgbClr val="DEB549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Footer Placeholder 4">
            <a:extLst>
              <a:ext uri="{FF2B5EF4-FFF2-40B4-BE49-F238E27FC236}">
                <a16:creationId xmlns="" xmlns:a16="http://schemas.microsoft.com/office/drawing/2014/main" id="{91715DDB-A14A-4EE5-8A70-D3E1E003BFC0}"/>
              </a:ext>
            </a:extLst>
          </p:cNvPr>
          <p:cNvSpPr txBox="1">
            <a:spLocks/>
          </p:cNvSpPr>
          <p:nvPr/>
        </p:nvSpPr>
        <p:spPr>
          <a:xfrm>
            <a:off x="2636701" y="49168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UNCLASSIFIED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95" y="933791"/>
            <a:ext cx="1082689" cy="128412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386477" y="4741175"/>
            <a:ext cx="6777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Field Office with an enhanced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 flow enforces risk resolution through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Dedicated Key Enablers provide tailored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7458" y="1092631"/>
            <a:ext cx="8127892" cy="48299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What can I expect from NAESOC Field Office?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A more targeted response</a:t>
            </a:r>
            <a:r>
              <a:rPr lang="en-US" b="1" dirty="0"/>
              <a:t>.</a:t>
            </a:r>
            <a:r>
              <a:rPr lang="en-US" dirty="0"/>
              <a:t> The NAESOC specifically works with </a:t>
            </a:r>
            <a:r>
              <a:rPr lang="en-US" dirty="0" smtClean="0"/>
              <a:t>access-elsewhere facilities, those </a:t>
            </a:r>
            <a:r>
              <a:rPr lang="en-US" dirty="0"/>
              <a:t>not approved to store classified information at their location, and their </a:t>
            </a:r>
            <a:r>
              <a:rPr lang="en-US" dirty="0" smtClean="0"/>
              <a:t>requirements. This </a:t>
            </a:r>
            <a:r>
              <a:rPr lang="en-US" dirty="0"/>
              <a:t>allows the team to focus on your needs without encumbering you with </a:t>
            </a:r>
            <a:r>
              <a:rPr lang="en-US" dirty="0" smtClean="0"/>
              <a:t>external, possessor-related </a:t>
            </a:r>
            <a:r>
              <a:rPr lang="en-US" dirty="0"/>
              <a:t>communications and requirements.</a:t>
            </a:r>
          </a:p>
          <a:p>
            <a:r>
              <a:rPr lang="en-US" b="1" u="sng" dirty="0"/>
              <a:t>Additional opportunities to interact with DCSA</a:t>
            </a:r>
            <a:r>
              <a:rPr lang="en-US" dirty="0"/>
              <a:t>. Prioritized based on risk, not limited to size </a:t>
            </a:r>
            <a:r>
              <a:rPr lang="en-US" dirty="0" smtClean="0"/>
              <a:t>or geography</a:t>
            </a:r>
            <a:r>
              <a:rPr lang="en-US" dirty="0"/>
              <a:t>, and associated with other facilities with similar requirements, you will receive more </a:t>
            </a:r>
            <a:r>
              <a:rPr lang="en-US" dirty="0" smtClean="0"/>
              <a:t>tailored, frequent</a:t>
            </a:r>
            <a:r>
              <a:rPr lang="en-US" dirty="0"/>
              <a:t>, information streams from NAESOC.</a:t>
            </a:r>
          </a:p>
          <a:p>
            <a:r>
              <a:rPr lang="en-US" b="1" u="sng" dirty="0"/>
              <a:t>Meaningful, tailored security education and training</a:t>
            </a:r>
            <a:r>
              <a:rPr lang="en-US" b="1" dirty="0"/>
              <a:t>.</a:t>
            </a:r>
            <a:r>
              <a:rPr lang="en-US" dirty="0"/>
              <a:t> DCSA, via the Center for the </a:t>
            </a:r>
            <a:r>
              <a:rPr lang="en-US" dirty="0" smtClean="0"/>
              <a:t>Development of </a:t>
            </a:r>
            <a:r>
              <a:rPr lang="en-US" dirty="0"/>
              <a:t>Security Excellence (CDSE), provides a vast quantity and variety of educational and training </a:t>
            </a:r>
            <a:r>
              <a:rPr lang="en-US" dirty="0" smtClean="0"/>
              <a:t>venues and </a:t>
            </a:r>
            <a:r>
              <a:rPr lang="en-US" dirty="0"/>
              <a:t>products. The NAESOC will assist in identifying and applying those specifically for </a:t>
            </a:r>
            <a:r>
              <a:rPr lang="en-US" dirty="0" smtClean="0"/>
              <a:t>non-possessors and </a:t>
            </a:r>
            <a:r>
              <a:rPr lang="en-US" dirty="0"/>
              <a:t>track their effective application.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0818004F-7922-4B2E-AB9D-F163F2D5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 dirty="0" smtClean="0"/>
              <a:t>01/22/2020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Section Heading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_070819-v2" id="{9087384E-BFA4-4B6C-98C1-C9B88CDD7A2D}" vid="{A97BC151-6F7B-4CF0-B250-8FAF0C4F04BB}"/>
    </a:ext>
  </a:extLst>
</a:theme>
</file>

<file path=ppt/theme/theme2.xml><?xml version="1.0" encoding="utf-8"?>
<a:theme xmlns:a="http://schemas.openxmlformats.org/drawingml/2006/main" name="Body Slides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_070819-v2" id="{9087384E-BFA4-4B6C-98C1-C9B88CDD7A2D}" vid="{D88BD9F7-A69D-4E2B-8C12-C9C791FB0898}"/>
    </a:ext>
  </a:extLst>
</a:theme>
</file>

<file path=ppt/theme/theme3.xml><?xml version="1.0" encoding="utf-8"?>
<a:theme xmlns:a="http://schemas.openxmlformats.org/drawingml/2006/main" name="1_Body Slides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_070819-v2" id="{9087384E-BFA4-4B6C-98C1-C9B88CDD7A2D}" vid="{D88BD9F7-A69D-4E2B-8C12-C9C791FB089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9F436BF604A438BB2F40D25649130" ma:contentTypeVersion="0" ma:contentTypeDescription="Create a new document." ma:contentTypeScope="" ma:versionID="c763ba5882395a15e91019af58c5ce9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E89F9-0354-4F61-9DC4-DDE0A131B84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EF023F-0301-4F3E-A182-314ED01026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A22BC-1517-4919-A925-51B02935D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5246</TotalTime>
  <Words>1153</Words>
  <Application>Microsoft Office PowerPoint</Application>
  <PresentationFormat>On-screen Show (4:3)</PresentationFormat>
  <Paragraphs>224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Title and Section Heading</vt:lpstr>
      <vt:lpstr>Body Slides</vt:lpstr>
      <vt:lpstr>1_Body Slides</vt:lpstr>
      <vt:lpstr>Acrobat Document</vt:lpstr>
      <vt:lpstr>National Access Elsewhere Security Oversight Center (NAESOC)</vt:lpstr>
      <vt:lpstr>What is an Access-Elsewhere Facility?</vt:lpstr>
      <vt:lpstr>Agenda</vt:lpstr>
      <vt:lpstr>Why Do We Need a NAESOC?</vt:lpstr>
      <vt:lpstr>NAESOC</vt:lpstr>
      <vt:lpstr>A National Solution – NAESOC Design</vt:lpstr>
      <vt:lpstr>PowerPoint Presentation</vt:lpstr>
      <vt:lpstr>Customer-Focused, Risk-Design Processes</vt:lpstr>
      <vt:lpstr>Benefit</vt:lpstr>
      <vt:lpstr>What’s In It for Me? (Answers to Your Questions)</vt:lpstr>
      <vt:lpstr>What’s In It for Me? (Answers to Your Questions)</vt:lpstr>
      <vt:lpstr>What’s In It for Me? (Answers to Your Questions)</vt:lpstr>
      <vt:lpstr>What’s In It for Me? (Answers to Your Questions)</vt:lpstr>
      <vt:lpstr>What’s In It for Me? (Answers to Your Questions)</vt:lpstr>
      <vt:lpstr>What’s In It for Me? (Answers to Your Questions)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 Presentation</dc:title>
  <dc:creator>Rebecca Moran</dc:creator>
  <cp:lastModifiedBy>Woodland, James, CTR, DCSA</cp:lastModifiedBy>
  <cp:revision>67</cp:revision>
  <cp:lastPrinted>2019-04-11T15:59:39Z</cp:lastPrinted>
  <dcterms:created xsi:type="dcterms:W3CDTF">2019-07-08T18:40:56Z</dcterms:created>
  <dcterms:modified xsi:type="dcterms:W3CDTF">2020-01-08T18:19:51Z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0x0101004479F436BF604A438BB2F40D25649130</vt:lpwstr>
  </property>
</Properties>
</file>